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8229600"/>
  <p:notesSz cx="6858000" cy="9144000"/>
  <p:embeddedFontLst>
    <p:embeddedFont>
      <p:font typeface="Ubuntu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59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5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Ubuntu-boldItalic.fntdata"/><Relationship Id="rId9" Type="http://schemas.openxmlformats.org/officeDocument/2006/relationships/font" Target="fonts/Ubuntu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Ubuntu-regular.fntdata"/><Relationship Id="rId8" Type="http://schemas.openxmlformats.org/officeDocument/2006/relationships/font" Target="fonts/Ubuntu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26548" y="685800"/>
            <a:ext cx="2805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8747e2156_0_67:notes"/>
          <p:cNvSpPr/>
          <p:nvPr>
            <p:ph idx="2" type="sldImg"/>
          </p:nvPr>
        </p:nvSpPr>
        <p:spPr>
          <a:xfrm>
            <a:off x="2026562" y="685800"/>
            <a:ext cx="2805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8747e2156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80538" y="1456058"/>
            <a:ext cx="7668600" cy="4014000"/>
          </a:xfrm>
          <a:prstGeom prst="rect">
            <a:avLst/>
          </a:prstGeom>
        </p:spPr>
        <p:txBody>
          <a:bodyPr anchorCtr="0" anchor="b" bIns="102100" lIns="102100" spcFirstLastPara="1" rIns="102100" wrap="square" tIns="10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80530" y="5542289"/>
            <a:ext cx="7668600" cy="15501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80530" y="2163089"/>
            <a:ext cx="7668600" cy="3840000"/>
          </a:xfrm>
          <a:prstGeom prst="rect">
            <a:avLst/>
          </a:prstGeom>
        </p:spPr>
        <p:txBody>
          <a:bodyPr anchorCtr="0" anchor="b" bIns="102100" lIns="102100" spcFirstLastPara="1" rIns="102100" wrap="square" tIns="10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400"/>
              <a:buNone/>
              <a:defRPr sz="13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400"/>
              <a:buNone/>
              <a:defRPr sz="13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400"/>
              <a:buNone/>
              <a:defRPr sz="13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400"/>
              <a:buNone/>
              <a:defRPr sz="13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400"/>
              <a:buNone/>
              <a:defRPr sz="13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400"/>
              <a:buNone/>
              <a:defRPr sz="13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400"/>
              <a:buNone/>
              <a:defRPr sz="13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400"/>
              <a:buNone/>
              <a:defRPr sz="13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400"/>
              <a:buNone/>
              <a:defRPr sz="134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80530" y="6164351"/>
            <a:ext cx="7668600" cy="25437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indent="-355600" lvl="0" marL="4572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80530" y="4206107"/>
            <a:ext cx="7668600" cy="16461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80530" y="870271"/>
            <a:ext cx="7668600" cy="11199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80530" y="2253729"/>
            <a:ext cx="7668600" cy="66810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80530" y="870271"/>
            <a:ext cx="7668600" cy="11199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80530" y="2253729"/>
            <a:ext cx="3599700" cy="66810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349160" y="2253729"/>
            <a:ext cx="3599700" cy="66810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80530" y="870271"/>
            <a:ext cx="7668600" cy="11199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80530" y="1086507"/>
            <a:ext cx="2527200" cy="1477800"/>
          </a:xfrm>
          <a:prstGeom prst="rect">
            <a:avLst/>
          </a:prstGeom>
        </p:spPr>
        <p:txBody>
          <a:bodyPr anchorCtr="0" anchor="b" bIns="102100" lIns="102100" spcFirstLastPara="1" rIns="102100" wrap="square" tIns="10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80530" y="2717440"/>
            <a:ext cx="2527200" cy="62175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41225" y="880293"/>
            <a:ext cx="5731200" cy="79998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114800" y="-244"/>
            <a:ext cx="41148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02100" lIns="102100" spcFirstLastPara="1" rIns="102100" wrap="square" tIns="102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38950" y="2411542"/>
            <a:ext cx="3640500" cy="2898600"/>
          </a:xfrm>
          <a:prstGeom prst="rect">
            <a:avLst/>
          </a:prstGeom>
        </p:spPr>
        <p:txBody>
          <a:bodyPr anchorCtr="0" anchor="b" bIns="102100" lIns="102100" spcFirstLastPara="1" rIns="102100" wrap="square" tIns="102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38950" y="5481569"/>
            <a:ext cx="3640500" cy="2415300"/>
          </a:xfrm>
          <a:prstGeom prst="rect">
            <a:avLst/>
          </a:prstGeom>
        </p:spPr>
        <p:txBody>
          <a:bodyPr anchorCtr="0" anchor="t" bIns="102100" lIns="102100" spcFirstLastPara="1" rIns="102100" wrap="square" tIns="102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445550" y="1415969"/>
            <a:ext cx="3453300" cy="72261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80530" y="8273124"/>
            <a:ext cx="5399100" cy="1183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80530" y="870271"/>
            <a:ext cx="7668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102100" lIns="102100" spcFirstLastPara="1" rIns="102100" wrap="square" tIns="102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80530" y="2253729"/>
            <a:ext cx="7668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02100" lIns="102100" spcFirstLastPara="1" rIns="102100" wrap="square" tIns="102100">
            <a:normAutofit/>
          </a:bodyPr>
          <a:lstStyle>
            <a:lvl1pPr indent="-3556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1pPr>
            <a:lvl2pPr indent="-3302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indent="-3302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indent="-3302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indent="-3302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indent="-3302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indent="-3302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indent="-3302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indent="-3302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625212" y="9119180"/>
            <a:ext cx="493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2100" lIns="102100" spcFirstLastPara="1" rIns="102100" wrap="square" tIns="102100">
            <a:norm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10" Type="http://schemas.openxmlformats.org/officeDocument/2006/relationships/hyperlink" Target="https://etap.nsf.gov/award/6934/opportunity/9675" TargetMode="External"/><Relationship Id="rId9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9552079"/>
            <a:ext cx="8229600" cy="506100"/>
          </a:xfrm>
          <a:prstGeom prst="rect">
            <a:avLst/>
          </a:prstGeom>
          <a:solidFill>
            <a:srgbClr val="B7B7B7"/>
          </a:solidFill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8850" lIns="88850" spcFirstLastPara="1" rIns="88850" wrap="square" tIns="88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969725" y="7213522"/>
            <a:ext cx="2183700" cy="2216700"/>
          </a:xfrm>
          <a:prstGeom prst="rect">
            <a:avLst/>
          </a:prstGeom>
          <a:solidFill>
            <a:srgbClr val="980000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8850" lIns="88850" spcFirstLastPara="1" rIns="88850" wrap="square" tIns="88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1900" y="1965310"/>
            <a:ext cx="2743450" cy="346027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0" y="0"/>
            <a:ext cx="8229600" cy="1758600"/>
          </a:xfrm>
          <a:prstGeom prst="rect">
            <a:avLst/>
          </a:prstGeom>
          <a:solidFill>
            <a:srgbClr val="980000"/>
          </a:solidFill>
          <a:ln cap="flat" cmpd="sng" w="9525">
            <a:solidFill>
              <a:srgbClr val="98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8850" lIns="88850" spcFirstLastPara="1" rIns="88850" wrap="square" tIns="88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0" y="0"/>
            <a:ext cx="8229600" cy="17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88850" lIns="88850" spcFirstLastPara="1" rIns="88850" wrap="square" tIns="8885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Research Experience for Undergraduates (EcoREU)</a:t>
            </a:r>
            <a:endParaRPr b="1" sz="230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Assessment and Sustainable Management of Ecosystem Services</a:t>
            </a:r>
            <a:endParaRPr sz="190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at the Nexus of FOOD, ENERGY, and WATER</a:t>
            </a:r>
            <a:endParaRPr sz="190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May 18-July 20, 202</a:t>
            </a:r>
            <a:r>
              <a:rPr lang="en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5</a:t>
            </a:r>
            <a:endParaRPr sz="1600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675" y="1903190"/>
            <a:ext cx="2274877" cy="175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40425" y="1897316"/>
            <a:ext cx="2391943" cy="1740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8667" y="3687721"/>
            <a:ext cx="2274877" cy="1752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424276" y="3684779"/>
            <a:ext cx="2424238" cy="17408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832225" y="2104237"/>
            <a:ext cx="1778402" cy="1350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956188" y="3800346"/>
            <a:ext cx="1551138" cy="155113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/>
          <p:nvPr/>
        </p:nvSpPr>
        <p:spPr>
          <a:xfrm>
            <a:off x="76200" y="5558678"/>
            <a:ext cx="8077200" cy="14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88850" lIns="88850" spcFirstLastPara="1" rIns="88850" wrap="square" tIns="8885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The EcoREU program explores the concept of sustainable management of ecosystems across cultures with a particular focus on Native American culture. Research projects provide a transdisciplinary approach to ecosystem assessment and sustainability.</a:t>
            </a:r>
            <a:endParaRPr sz="180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0" y="6908715"/>
            <a:ext cx="5884800" cy="25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88850" lIns="88850" spcFirstLastPara="1" rIns="88850" wrap="square" tIns="8885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dk1"/>
                </a:solidFill>
              </a:rPr>
              <a:t>What’s the focus: </a:t>
            </a:r>
            <a:r>
              <a:rPr lang="en">
                <a:solidFill>
                  <a:schemeClr val="dk1"/>
                </a:solidFill>
              </a:rPr>
              <a:t>water quality, sustainability, biofuels, and other topics related to the environment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dk1"/>
                </a:solidFill>
              </a:rPr>
              <a:t>How much does it pay: </a:t>
            </a:r>
            <a:r>
              <a:rPr lang="en">
                <a:solidFill>
                  <a:schemeClr val="dk1"/>
                </a:solidFill>
              </a:rPr>
              <a:t>students will receive </a:t>
            </a:r>
            <a:r>
              <a:rPr b="1" lang="en">
                <a:solidFill>
                  <a:srgbClr val="4F6228"/>
                </a:solidFill>
              </a:rPr>
              <a:t>$7,000 stipend</a:t>
            </a:r>
            <a:r>
              <a:rPr b="1" lang="en">
                <a:solidFill>
                  <a:srgbClr val="4F6228"/>
                </a:solidFill>
              </a:rPr>
              <a:t>, </a:t>
            </a:r>
            <a:r>
              <a:rPr b="1" lang="en">
                <a:solidFill>
                  <a:srgbClr val="4F6228"/>
                </a:solidFill>
              </a:rPr>
              <a:t>$1,000 food supplement</a:t>
            </a:r>
            <a:r>
              <a:rPr b="1" lang="en">
                <a:solidFill>
                  <a:srgbClr val="4F6228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over the course of the </a:t>
            </a:r>
            <a:r>
              <a:rPr lang="en">
                <a:solidFill>
                  <a:schemeClr val="dk1"/>
                </a:solidFill>
              </a:rPr>
              <a:t>10 weeks. Student travel will be covered by the program and they may choose to receive free university housing or upto </a:t>
            </a:r>
            <a:r>
              <a:rPr b="1" lang="en">
                <a:solidFill>
                  <a:srgbClr val="4F6228"/>
                </a:solidFill>
              </a:rPr>
              <a:t>$1,700 in housing support</a:t>
            </a:r>
            <a:r>
              <a:rPr lang="en">
                <a:solidFill>
                  <a:schemeClr val="dk1"/>
                </a:solidFill>
              </a:rPr>
              <a:t>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dk1"/>
                </a:solidFill>
              </a:rPr>
              <a:t>Who should apply:</a:t>
            </a:r>
            <a:r>
              <a:rPr lang="en">
                <a:solidFill>
                  <a:schemeClr val="dk1"/>
                </a:solidFill>
              </a:rPr>
              <a:t> undergraduate students who want to get research experience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>
                <a:solidFill>
                  <a:schemeClr val="dk1"/>
                </a:solidFill>
              </a:rPr>
              <a:t>Native Americans </a:t>
            </a:r>
            <a:r>
              <a:rPr lang="en">
                <a:solidFill>
                  <a:schemeClr val="dk1"/>
                </a:solidFill>
              </a:rPr>
              <a:t>and students from other underrepresented groups in STEM are encouraged to apply </a:t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5966275" y="7178272"/>
            <a:ext cx="2190600" cy="23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88850" lIns="88850" spcFirstLastPara="1" rIns="88850" wrap="square" tIns="8885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 u="sng">
                <a:solidFill>
                  <a:schemeClr val="hlink"/>
                </a:solidFill>
                <a:hlinkClick r:id="rId10"/>
              </a:rPr>
              <a:t>Application link</a:t>
            </a:r>
            <a:endParaRPr b="1" sz="16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 u="sng">
              <a:solidFill>
                <a:schemeClr val="hlink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</a:rPr>
              <a:t>Deadline:</a:t>
            </a:r>
            <a:r>
              <a:rPr lang="en" sz="1300">
                <a:solidFill>
                  <a:srgbClr val="FFFFFF"/>
                </a:solidFill>
              </a:rPr>
              <a:t> </a:t>
            </a:r>
            <a:endParaRPr sz="13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January 15, 2025</a:t>
            </a:r>
            <a:endParaRPr sz="13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</a:rPr>
              <a:t>Program dates:</a:t>
            </a:r>
            <a:endParaRPr b="1" sz="16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May 18 - July 20, 2025</a:t>
            </a:r>
            <a:endParaRPr sz="13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</a:rPr>
              <a:t>Need more info:</a:t>
            </a:r>
            <a:endParaRPr sz="1300" u="sng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</a:rPr>
              <a:t>email </a:t>
            </a:r>
            <a:r>
              <a:rPr lang="en" sz="1300" u="sng">
                <a:solidFill>
                  <a:srgbClr val="FFFFFF"/>
                </a:solidFill>
              </a:rPr>
              <a:t>ecoreu@uark.edu</a:t>
            </a:r>
            <a:endParaRPr sz="1300" u="sng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